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61" r:id="rId5"/>
    <p:sldId id="262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259" r:id="rId43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E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>
        <p:scale>
          <a:sx n="60" d="100"/>
          <a:sy n="60" d="100"/>
        </p:scale>
        <p:origin x="621" y="2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gs" Target="tags/tag11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4A336-C69E-4714-9C77-EDF27533E9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E4B67-FCD3-4532-BCA6-DE877EA718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4085-1836-4067-BF05-EE1CEA907A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0CD-CE84-4E2B-BABD-39448864A4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70648-4C7E-4A21-B8DD-2D13240990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0CD-CE84-4E2B-BABD-39448864A4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70648-4C7E-4A21-B8DD-2D13240990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0CD-CE84-4E2B-BABD-39448864A4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70648-4C7E-4A21-B8DD-2D13240990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80C25AB-01CB-44EF-B684-5AB310DE0B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B0403A9-6F57-44BB-8D80-D390D4D805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588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0CD-CE84-4E2B-BABD-39448864A4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70648-4C7E-4A21-B8DD-2D1324099071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838200" y="1624013"/>
            <a:ext cx="10515600" cy="0"/>
          </a:xfrm>
          <a:prstGeom prst="line">
            <a:avLst/>
          </a:prstGeom>
          <a:ln w="38100">
            <a:gradFill flip="none" rotWithShape="1">
              <a:gsLst>
                <a:gs pos="100000">
                  <a:schemeClr val="accent2">
                    <a:lumMod val="0"/>
                    <a:lumOff val="100000"/>
                  </a:schemeClr>
                </a:gs>
                <a:gs pos="83375">
                  <a:srgbClr val="F5E2E4"/>
                </a:gs>
                <a:gs pos="66750">
                  <a:srgbClr val="EBC4C9"/>
                </a:gs>
                <a:gs pos="45500">
                  <a:srgbClr val="D78992"/>
                </a:gs>
                <a:gs pos="3000">
                  <a:srgbClr val="AE1324"/>
                </a:gs>
              </a:gsLst>
              <a:path path="circle">
                <a:fillToRect t="100000" r="100000"/>
              </a:path>
              <a:tileRect l="-100000" b="-100000"/>
            </a:gra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图片 7" descr="横版组合——透明.p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747855" y="60545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588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0CD-CE84-4E2B-BABD-39448864A4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70648-4C7E-4A21-B8DD-2D1324099071}" type="slidenum">
              <a:rPr lang="zh-CN" altLang="en-US" smtClean="0"/>
            </a:fld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838200" y="1624013"/>
            <a:ext cx="10515600" cy="0"/>
          </a:xfrm>
          <a:prstGeom prst="line">
            <a:avLst/>
          </a:prstGeom>
          <a:ln w="38100">
            <a:gradFill flip="none" rotWithShape="1">
              <a:gsLst>
                <a:gs pos="100000">
                  <a:schemeClr val="accent2">
                    <a:lumMod val="0"/>
                    <a:lumOff val="100000"/>
                  </a:schemeClr>
                </a:gs>
                <a:gs pos="83375">
                  <a:srgbClr val="F5E2E4"/>
                </a:gs>
                <a:gs pos="66750">
                  <a:srgbClr val="EBC4C9"/>
                </a:gs>
                <a:gs pos="45500">
                  <a:srgbClr val="D78992"/>
                </a:gs>
                <a:gs pos="3000">
                  <a:srgbClr val="AE1324"/>
                </a:gs>
              </a:gsLst>
              <a:path path="circle">
                <a:fillToRect t="100000" r="100000"/>
              </a:path>
              <a:tileRect l="-100000" b="-100000"/>
            </a:gra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图片 6" descr="横版组合——透明.p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747855" y="60545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0CD-CE84-4E2B-BABD-39448864A4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70648-4C7E-4A21-B8DD-2D13240990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0CD-CE84-4E2B-BABD-39448864A4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70648-4C7E-4A21-B8DD-2D13240990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0CD-CE84-4E2B-BABD-39448864A4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70648-4C7E-4A21-B8DD-2D13240990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0CD-CE84-4E2B-BABD-39448864A4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70648-4C7E-4A21-B8DD-2D13240990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0CD-CE84-4E2B-BABD-39448864A4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70648-4C7E-4A21-B8DD-2D13240990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0CD-CE84-4E2B-BABD-39448864A4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70648-4C7E-4A21-B8DD-2D13240990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C10CD-CE84-4E2B-BABD-39448864A4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70648-4C7E-4A21-B8DD-2D13240990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7.xml"/><Relationship Id="rId14" Type="http://schemas.openxmlformats.org/officeDocument/2006/relationships/themeOverride" Target="../theme/themeOverride2.xml"/><Relationship Id="rId13" Type="http://schemas.openxmlformats.org/officeDocument/2006/relationships/image" Target="../media/image2.png"/><Relationship Id="rId12" Type="http://schemas.openxmlformats.org/officeDocument/2006/relationships/image" Target="../media/image4.jpeg"/><Relationship Id="rId11" Type="http://schemas.openxmlformats.org/officeDocument/2006/relationships/image" Target="../media/image3.jpeg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hemeOverride" Target="../theme/themeOverride3.xml"/><Relationship Id="rId2" Type="http://schemas.openxmlformats.org/officeDocument/2006/relationships/image" Target="../media/image57.png"/><Relationship Id="rId1" Type="http://schemas.openxmlformats.org/officeDocument/2006/relationships/image" Target="../media/image5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4" descr="横版组合——透明.png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551383" y="476672"/>
            <a:ext cx="4286912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唐宇菲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2018K8009909006</a:t>
            </a:r>
            <a:r>
              <a:rPr lang="en-US" altLang="zh-CN" dirty="0"/>
              <a:t> </a:t>
            </a:r>
            <a:endParaRPr lang="en-US" altLang="zh-CN" dirty="0"/>
          </a:p>
        </p:txBody>
      </p:sp>
      <p:grpSp>
        <p:nvGrpSpPr>
          <p:cNvPr id="10" name="组合 9"/>
          <p:cNvGrpSpPr/>
          <p:nvPr/>
        </p:nvGrpSpPr>
        <p:grpSpPr>
          <a:xfrm>
            <a:off x="1371960" y="1544925"/>
            <a:ext cx="9424226" cy="2145538"/>
            <a:chOff x="1371960" y="1544925"/>
            <a:chExt cx="9424226" cy="2145538"/>
          </a:xfrm>
        </p:grpSpPr>
        <p:sp>
          <p:nvSpPr>
            <p:cNvPr id="2" name="矩形 1"/>
            <p:cNvSpPr/>
            <p:nvPr/>
          </p:nvSpPr>
          <p:spPr>
            <a:xfrm>
              <a:off x="1443355" y="1711203"/>
              <a:ext cx="9144000" cy="1812995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4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计算机网络实验汇报</a:t>
              </a:r>
              <a:endParaRPr lang="zh-CN" altLang="en-US" sz="4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371960" y="1544925"/>
              <a:ext cx="9424226" cy="2145538"/>
              <a:chOff x="1371960" y="1544925"/>
              <a:chExt cx="9424226" cy="2145538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1371960" y="1544925"/>
                <a:ext cx="3500927" cy="803557"/>
                <a:chOff x="1500147" y="1472851"/>
                <a:chExt cx="3500927" cy="803557"/>
              </a:xfrm>
            </p:grpSpPr>
            <p:cxnSp>
              <p:nvCxnSpPr>
                <p:cNvPr id="7" name="直接连接符 6"/>
                <p:cNvCxnSpPr/>
                <p:nvPr/>
              </p:nvCxnSpPr>
              <p:spPr>
                <a:xfrm flipV="1">
                  <a:off x="1500147" y="1472851"/>
                  <a:ext cx="3500927" cy="17091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/>
                <p:cNvCxnSpPr/>
                <p:nvPr/>
              </p:nvCxnSpPr>
              <p:spPr>
                <a:xfrm>
                  <a:off x="1500147" y="1481396"/>
                  <a:ext cx="0" cy="795012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组合 14"/>
              <p:cNvGrpSpPr/>
              <p:nvPr/>
            </p:nvGrpSpPr>
            <p:grpSpPr>
              <a:xfrm>
                <a:off x="7295259" y="2691925"/>
                <a:ext cx="3500927" cy="998538"/>
                <a:chOff x="7167073" y="2709017"/>
                <a:chExt cx="3500927" cy="998538"/>
              </a:xfrm>
            </p:grpSpPr>
            <p:cxnSp>
              <p:nvCxnSpPr>
                <p:cNvPr id="9" name="直接连接符 8"/>
                <p:cNvCxnSpPr/>
                <p:nvPr/>
              </p:nvCxnSpPr>
              <p:spPr>
                <a:xfrm flipV="1">
                  <a:off x="7167073" y="3690464"/>
                  <a:ext cx="3500927" cy="17091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/>
              </p:nvCxnSpPr>
              <p:spPr>
                <a:xfrm flipV="1">
                  <a:off x="10668000" y="2709017"/>
                  <a:ext cx="0" cy="981447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02-socket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应用编程实验</a:t>
            </a:r>
            <a:endParaRPr lang="zh-CN" altLang="en-US"/>
          </a:p>
        </p:txBody>
      </p:sp>
      <p:pic>
        <p:nvPicPr>
          <p:cNvPr id="9" name="图片 9" descr="SLZYT8IBVIB14OCZQM}}K6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3395" y="1808480"/>
            <a:ext cx="6082665" cy="4351655"/>
          </a:xfrm>
          <a:prstGeom prst="rect">
            <a:avLst/>
          </a:prstGeom>
        </p:spPr>
      </p:pic>
      <p:pic>
        <p:nvPicPr>
          <p:cNvPr id="10" name="图片 10" descr="X_D2)(A{(@N1QQFHY$Q%NQ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665" y="915353"/>
            <a:ext cx="5274310" cy="5027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02-socket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应用编程实验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17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接下来，如果找到了，即find=1时，我们需要确定读出哪部分文件，由于buf_206_range字符串中存储了形如“100-200”，或者“butes = 100-200”，或者＂100-＂的信息，所以需要先跳过开始字节（数字）前面所有的非数字部分，即跳过bytes=这样的非数字字符，利用isdigit（）函数即可判断。67行设置了开始和结束。</a:t>
            </a:r>
            <a:endParaRPr lang="zh-CN" altLang="en-US" sz="17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17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68-69行对于开始位置进行从字符串到数字的转换。由于atoi函数自动到非数字字符停下，所以不需要再对start的转换进行更多的判断。而文件的结束标志end需要先找到’-’符号，然后进行数据的转换，最后确定读取文件的长度len=end-start。注意到，如果’-’后面不是数字，说明此时只有开始标识，结束标志默认是文件的结尾，所以为了确定文件的结尾，利用fseek和ftell结合的方法。</a:t>
            </a:r>
            <a:endParaRPr lang="zh-CN" altLang="en-US" sz="17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17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第79行先将文件的位置指示器设置到末尾，然后用ftell得到这个数据，赋值给end，同样得到开始到结束的距离。</a:t>
            </a:r>
            <a:endParaRPr lang="zh-CN" altLang="en-US" sz="17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17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82-84行本来在原始的框架中位于最前面的部分，但由于我们需要知道发送数据的长度，直到刚才进行了两次atoi的数据转换和len的赋值之后，我们才知道需要发送的数据大小，所以这里给出response的初始声明，并用sprintf将文本的大小打印到字符串中。</a:t>
            </a:r>
            <a:endParaRPr lang="zh-CN" altLang="en-US" sz="17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17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下面要来读取文件内容，可以设置buf_206，因为默认每一次到换行或者文件结束标志eof停下，所以buf_206的大小并不需要特殊说明，但我们读取的内容至多为len，所以每读取一次，对len进行递减，最后当len &lt;= 0时标记读取结束。如果buf_206的大小大于需要读取的长度，则以len为准，所以90行进行了一个大小判断。最后95行SSL_write写入需要的响应信息。</a:t>
            </a:r>
            <a:endParaRPr lang="zh-CN" altLang="en-US" sz="17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02-socket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应用编程实验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（iii）443端口　200 OK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这个条件比206判断要简单，步骤类似，需要知道整个文本的开始和结束，所以调用fseek和ftell的组合，fread出全部的信息，与需要发送的响应行进行拼接，strcat，最终采用SSL_write回复信息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1" name="图片 11" descr="UA1]BRJ}ZJYXS3Z$A6%9F]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483" y="3386773"/>
            <a:ext cx="5268595" cy="2958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02-socket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应用编程实验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（iv）80端口，301 Moved Permanently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重定向到https开头的网址，由于http不涉及SSL，所以直接按照socket封装的API来进行操作，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套接字声明，定义socket文件描述符－bing套接字定义－超时判断－监听等与框架代码中main函数提供的一致，所以123-155行不需要修改。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接下来需要对接收到的信息进行判断，从157-188行进行修改。依然用buf接收请求信息，这里采用recv来收取。如果返回值为-1，表明接收失败，退出。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164-171行对http请求信息的URL进行收取。173-174行实现将以http开头的URL改为以http开头的URL。176-185行进行response的设置和发送处理。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02-socket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应用编程实验</a:t>
            </a:r>
            <a:endParaRPr lang="zh-CN" altLang="en-US"/>
          </a:p>
        </p:txBody>
      </p:sp>
      <p:pic>
        <p:nvPicPr>
          <p:cNvPr id="13" name="图片 13" descr="5SL{JM4V3N9YZP7TQ`8FC4W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25625"/>
            <a:ext cx="4509770" cy="4351655"/>
          </a:xfrm>
          <a:prstGeom prst="rect">
            <a:avLst/>
          </a:prstGeom>
        </p:spPr>
      </p:pic>
      <p:pic>
        <p:nvPicPr>
          <p:cNvPr id="14" name="图片 14" descr="8`ML~QO%YN5BN@MJ%][1A1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90" y="1433830"/>
            <a:ext cx="5774690" cy="4591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02-socket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应用编程实验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en-US" sz="2665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[实验结果及分析]</a:t>
            </a:r>
            <a:endParaRPr lang="zh-CN" altLang="en-US" sz="2665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665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1.写完上述基本流程中的代码后，通过不断添加printf打印相关信息，发现了代码中的如下6个错误:</a:t>
            </a:r>
            <a:endParaRPr lang="zh-CN" altLang="en-US" sz="2665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665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 fclose（fp)不能关闭空指针</a:t>
            </a:r>
            <a:endParaRPr lang="zh-CN" altLang="en-US" sz="2665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665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 feof(fp)==0 表示没有结束</a:t>
            </a:r>
            <a:endParaRPr lang="zh-CN" altLang="en-US" sz="2665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665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 寻找本地文件不能加/ string从5号开始</a:t>
            </a:r>
            <a:endParaRPr lang="zh-CN" altLang="en-US" sz="2665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665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4. char buf_206在栈里需要初始化成0，否则文件找不到末尾-&gt; char buf_206[1024]={0}</a:t>
            </a:r>
            <a:endParaRPr lang="zh-CN" altLang="en-US" sz="2665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665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5. while判断的时候以三个进行判断，因为出现'\n'的时候已经是文件的结尾了，停下的标准是'\r'</a:t>
            </a:r>
            <a:endParaRPr lang="zh-CN" altLang="en-US" sz="2665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665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6.http传输时，必须要写长度统计，即使为0，最后是’\r’’\n’结尾。</a:t>
            </a:r>
            <a:endParaRPr lang="zh-CN" altLang="en-US" sz="2665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02-socket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应用编程实验</a:t>
            </a:r>
            <a:endParaRPr lang="zh-CN" altLang="en-US"/>
          </a:p>
        </p:txBody>
      </p:sp>
      <p:pic>
        <p:nvPicPr>
          <p:cNvPr id="4" name="图片 1" descr="YD8`]E)RY_%CHBJH)JUP{E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7740"/>
            <a:ext cx="4943475" cy="414337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770255" y="1868487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b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在Linux上调试结果如下:</a:t>
            </a:r>
            <a:endParaRPr lang="zh-CN" altLang="en-US" b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80860" y="3168967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b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在oj上测试如下</a:t>
            </a:r>
            <a:r>
              <a:rPr lang="zh-CN" sz="1400" b="0">
                <a:ea typeface="宋体" panose="02010600030101010101" pitchFamily="2" charset="-122"/>
              </a:rPr>
              <a:t>:</a:t>
            </a:r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6378575" y="3475355"/>
            <a:ext cx="5290185" cy="9518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03-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交换机转发实验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~9J~_W(WMU053%LC3G7YD$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25625"/>
            <a:ext cx="8809355" cy="3450590"/>
          </a:xfrm>
          <a:prstGeom prst="snip1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03-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交换机转发实验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 descr="T]ATHFMN{%Z9JB6Z_ZU0$T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529715"/>
            <a:ext cx="6980555" cy="5081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03-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交换机转发实验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ITTZVF[TVREX]ZQAU%{3`M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295" y="1736090"/>
            <a:ext cx="7129780" cy="4867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H_Others_1"/>
          <p:cNvSpPr txBox="1"/>
          <p:nvPr>
            <p:custDataLst>
              <p:tags r:id="rId1"/>
            </p:custDataLst>
          </p:nvPr>
        </p:nvSpPr>
        <p:spPr>
          <a:xfrm>
            <a:off x="2345020" y="1412025"/>
            <a:ext cx="1677832" cy="3597835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905" b="1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10905" b="1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Others_2"/>
          <p:cNvSpPr txBox="1"/>
          <p:nvPr>
            <p:custDataLst>
              <p:tags r:id="rId2"/>
            </p:custDataLst>
          </p:nvPr>
        </p:nvSpPr>
        <p:spPr>
          <a:xfrm rot="5400000">
            <a:off x="592989" y="2889926"/>
            <a:ext cx="3128221" cy="6420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170" b="1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170" b="1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Number_1"/>
          <p:cNvSpPr/>
          <p:nvPr>
            <p:custDataLst>
              <p:tags r:id="rId3"/>
            </p:custDataLst>
          </p:nvPr>
        </p:nvSpPr>
        <p:spPr>
          <a:xfrm>
            <a:off x="4645618" y="1835918"/>
            <a:ext cx="540000" cy="540000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80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4"/>
            </p:custDataLst>
          </p:nvPr>
        </p:nvSpPr>
        <p:spPr>
          <a:xfrm>
            <a:off x="5473598" y="1796266"/>
            <a:ext cx="4988997" cy="55943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866775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02-socket</a:t>
            </a:r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应用编程</a:t>
            </a:r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实验</a:t>
            </a:r>
            <a:endParaRPr lang="zh-CN" altLang="en-US" sz="28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5"/>
            </p:custDataLst>
          </p:nvPr>
        </p:nvSpPr>
        <p:spPr>
          <a:xfrm>
            <a:off x="4645618" y="2657142"/>
            <a:ext cx="540000" cy="540000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80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6"/>
            </p:custDataLst>
          </p:nvPr>
        </p:nvSpPr>
        <p:spPr>
          <a:xfrm>
            <a:off x="5473597" y="2620697"/>
            <a:ext cx="5280065" cy="55943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866775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03-</a:t>
            </a:r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交换机转发</a:t>
            </a:r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实验</a:t>
            </a:r>
            <a:endParaRPr lang="zh-CN" altLang="en-US" sz="28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7"/>
            </p:custDataLst>
          </p:nvPr>
        </p:nvSpPr>
        <p:spPr>
          <a:xfrm>
            <a:off x="4645618" y="3481572"/>
            <a:ext cx="540000" cy="540000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80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8"/>
            </p:custDataLst>
          </p:nvPr>
        </p:nvSpPr>
        <p:spPr>
          <a:xfrm>
            <a:off x="5473597" y="3445127"/>
            <a:ext cx="5280065" cy="55943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866775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04-</a:t>
            </a:r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生成树机制</a:t>
            </a:r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实验</a:t>
            </a:r>
            <a:endParaRPr lang="zh-CN" altLang="en-US" sz="28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9"/>
            </p:custDataLst>
          </p:nvPr>
        </p:nvSpPr>
        <p:spPr>
          <a:xfrm>
            <a:off x="4645618" y="4306002"/>
            <a:ext cx="540000" cy="540000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80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10"/>
            </p:custDataLst>
          </p:nvPr>
        </p:nvSpPr>
        <p:spPr>
          <a:xfrm>
            <a:off x="5473597" y="4269556"/>
            <a:ext cx="5280065" cy="55943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866775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05-</a:t>
            </a:r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数据包队列管理</a:t>
            </a:r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实验</a:t>
            </a:r>
            <a:endParaRPr lang="zh-CN" altLang="en-US" sz="28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7"/>
          <p:cNvSpPr/>
          <p:nvPr/>
        </p:nvSpPr>
        <p:spPr bwMode="auto">
          <a:xfrm>
            <a:off x="2830059" y="4400495"/>
            <a:ext cx="9361941" cy="2457316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blipFill dpi="0" rotWithShape="1">
            <a:blip r:embed="rId11" cstate="screen"/>
            <a:srcRect/>
            <a:stretch>
              <a:fillRect/>
            </a:stretch>
          </a:blipFill>
          <a:ln w="0">
            <a:noFill/>
            <a:prstDash val="solid"/>
            <a:round/>
          </a:ln>
        </p:spPr>
        <p:txBody>
          <a:bodyPr vert="horz" wrap="square" lIns="121913" tIns="60956" rIns="121913" bIns="60956" numCol="1" anchor="t" anchorCtr="0" compatLnSpc="1"/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705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/>
          <p:nvPr/>
        </p:nvSpPr>
        <p:spPr bwMode="auto">
          <a:xfrm>
            <a:off x="0" y="3879825"/>
            <a:ext cx="4992468" cy="2977987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2" cstate="screen"/>
            <a:srcRect/>
            <a:stretch>
              <a:fillRect/>
            </a:stretch>
          </a:blipFill>
          <a:ln w="0">
            <a:noFill/>
            <a:prstDash val="solid"/>
            <a:round/>
          </a:ln>
        </p:spPr>
        <p:txBody>
          <a:bodyPr vert="horz" wrap="square" lIns="121913" tIns="60956" rIns="121913" bIns="60956" numCol="1" anchor="t" anchorCtr="0" compatLnSpc="1"/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705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5" name="图片 4" descr="横版组合——透明.png"/>
          <p:cNvPicPr>
            <a:picLocks noChangeAspect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7661174" y="277668"/>
            <a:ext cx="4286912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pageCurlDouble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99"/>
                            </p:stCondLst>
                            <p:childTnLst>
                              <p:par>
                                <p:cTn id="2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8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3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3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8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3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8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3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  <p:bldP spid="21" grpId="0" bldLvl="0" animBg="1"/>
      <p:bldP spid="22" grpId="0" animBg="1"/>
      <p:bldP spid="23" grpId="0" bldLvl="0" animBg="1"/>
      <p:bldP spid="24" grpId="0" animBg="1"/>
      <p:bldP spid="25" grpId="0" bldLvl="0" animBg="1"/>
      <p:bldP spid="26" grpId="0" animBg="1"/>
      <p:bldP spid="27" grpId="0" bldLvl="0" animBg="1"/>
      <p:bldP spid="17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03-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交换机转发实验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TN@VOLXSZ6@6IW[]1]@DF`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995" y="1825625"/>
            <a:ext cx="8246745" cy="3661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03-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交换机转发实验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HD3`V8[A(A2XHIQEX8$IJX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340" y="1825625"/>
            <a:ext cx="5574665" cy="4491355"/>
          </a:xfrm>
          <a:prstGeom prst="rect">
            <a:avLst/>
          </a:prstGeom>
        </p:spPr>
      </p:pic>
      <p:pic>
        <p:nvPicPr>
          <p:cNvPr id="6" name="图片 5" descr="Z2UF7XC9KFPUY)(E3EU_9`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090" y="2255520"/>
            <a:ext cx="5627370" cy="1833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03-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交换机转发实验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M6B1H(WUBZ$H_R}AI_KN%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3575" y="2258060"/>
            <a:ext cx="4525645" cy="1748790"/>
          </a:xfrm>
          <a:prstGeom prst="rect">
            <a:avLst/>
          </a:prstGeom>
        </p:spPr>
      </p:pic>
      <p:pic>
        <p:nvPicPr>
          <p:cNvPr id="5" name="图片 4" descr="16Y3`IPL_$Y]0(RCA19$V{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326505" cy="3018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03-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交换机转发实验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F%AA`}@_~~~IN6NCCPJCO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245" y="1825625"/>
            <a:ext cx="5996305" cy="4893310"/>
          </a:xfrm>
          <a:prstGeom prst="rect">
            <a:avLst/>
          </a:prstGeom>
        </p:spPr>
      </p:pic>
      <p:pic>
        <p:nvPicPr>
          <p:cNvPr id="5" name="图片 4" descr="F(85BIS@F{`P}JK1B(E7I_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75" y="2179955"/>
            <a:ext cx="6402070" cy="1732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03-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交换机转发实验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K}43WO}NXV%X}_1MJT~DC{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40" y="1624330"/>
            <a:ext cx="5986780" cy="4653280"/>
          </a:xfrm>
          <a:prstGeom prst="rect">
            <a:avLst/>
          </a:prstGeom>
        </p:spPr>
      </p:pic>
      <p:pic>
        <p:nvPicPr>
          <p:cNvPr id="5" name="图片 4" descr="T8W{N1{L9GRNY7AE(IFDPZ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1934845"/>
            <a:ext cx="5612130" cy="3409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03-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交换机转发实验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(TJRFKOAMQ]UO8F~A5GF28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24330"/>
            <a:ext cx="5335270" cy="4809490"/>
          </a:xfrm>
          <a:prstGeom prst="rect">
            <a:avLst/>
          </a:prstGeom>
        </p:spPr>
      </p:pic>
      <p:pic>
        <p:nvPicPr>
          <p:cNvPr id="5" name="图片 4" descr="9BJ%29[5S136YLNGZTMZ3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055" y="1725295"/>
            <a:ext cx="5176520" cy="4151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04-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生成树机制实验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YBW~IH9X$5H`IM1)SEH~5T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1530350"/>
            <a:ext cx="5173980" cy="4942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04-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生成树机制实验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I}_7TZ8IN~%_IY5F~TF]]C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24330"/>
            <a:ext cx="5886450" cy="3629025"/>
          </a:xfrm>
          <a:prstGeom prst="rect">
            <a:avLst/>
          </a:prstGeom>
        </p:spPr>
      </p:pic>
      <p:pic>
        <p:nvPicPr>
          <p:cNvPr id="5" name="图片 4" descr="_%OTNP13RR[]11XHKL}4RG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0" y="2742565"/>
            <a:ext cx="5448300" cy="438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04-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生成树机制实验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IY`OR(M3A2K(J$F$}EZGY]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9720" y="1825625"/>
            <a:ext cx="5257800" cy="3187700"/>
          </a:xfrm>
          <a:prstGeom prst="rect">
            <a:avLst/>
          </a:prstGeom>
        </p:spPr>
      </p:pic>
      <p:pic>
        <p:nvPicPr>
          <p:cNvPr id="5" name="图片 4" descr="1Y88@~E7(LMX5@(G0DID(0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5" y="1825625"/>
            <a:ext cx="6081395" cy="4697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04-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生成树机制实验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$]UCL0@_JN%~56PUB2$9$)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685" y="1786255"/>
            <a:ext cx="5838825" cy="4391025"/>
          </a:xfrm>
          <a:prstGeom prst="rect">
            <a:avLst/>
          </a:prstGeom>
        </p:spPr>
      </p:pic>
      <p:pic>
        <p:nvPicPr>
          <p:cNvPr id="5" name="图片 4" descr="4MLD_GP0UT653LX3]KY]`G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485" y="629285"/>
            <a:ext cx="5739765" cy="2294255"/>
          </a:xfrm>
          <a:prstGeom prst="rect">
            <a:avLst/>
          </a:prstGeom>
        </p:spPr>
      </p:pic>
      <p:pic>
        <p:nvPicPr>
          <p:cNvPr id="6" name="图片 5" descr="@DJ9Z04`]$YL6~F9X0(092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965" y="2992120"/>
            <a:ext cx="5424170" cy="306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02-socket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应用编程实验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[实验流程]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1.预备知识和函数说明 首先是熟悉了课上新介绍的Socket API和HTTPS协议所需要的Openssl库的接口，并复习了C语言中关于文件操作的相关函数，对于打开一个二进制文件，采用FILE 类型的指针 FILE *fp，和fopen（）函数，并设置“rb”表示用只读模式打开一个二进制文件，对于一般的文本文件操作，有三组函数(对于文本文件单个字符的读写:fgetc和fputc，对于文本文件字符串的读写:fgetc和fputs，对于整个文本文件，将其输入或者输出到对应的文本文件中，有类似于输入输出到终端的scanf和prinf，这里采用fprint和fscanf），并且了解到关于文本的随机读写函数，文本内置一个位置指示器，用于指示当前文本的位置，类似于数组下标的作用，用ftell(fp)表明当前文本文档的位置指示器所在,用fseek函数中的原始位置whence和偏移量offset来指定从某些特定位置开始读写文件。例如SEEK_END，表示文件的位置指示器指向了所读文本的最后一个字节。SEEK_SET表示文件的开头,这两者是常用的宏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2.熟悉代码框架 2-socket文件夹中提供了示例文本的框架，首先需要读懂这个示例框架，从main函数开始看，由于文件是https-server-example.c,所以需要加载并初始化SSL库，这里从34-54行都已经写好相关的初始化工具、载入证书和密钥等过程，不需要进行修改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04-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生成树机制实验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I7AM13DQXO$~K[5U$94NGP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580" y="1691640"/>
            <a:ext cx="6305550" cy="4619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04-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生成树机制实验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}}$(8[XV0_R_16WTXM%MJ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15" y="1435735"/>
            <a:ext cx="5518150" cy="5136515"/>
          </a:xfrm>
          <a:prstGeom prst="rect">
            <a:avLst/>
          </a:prstGeom>
        </p:spPr>
      </p:pic>
      <p:pic>
        <p:nvPicPr>
          <p:cNvPr id="5" name="图片 4" descr="0{GDF%F209`3{W~XQGJGG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665" y="1071880"/>
            <a:ext cx="5652135" cy="5031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04-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生成树机制实验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`JJ~U$MVI1OP1$0LW71YW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962150"/>
            <a:ext cx="5019675" cy="2933700"/>
          </a:xfrm>
          <a:prstGeom prst="rect">
            <a:avLst/>
          </a:prstGeom>
        </p:spPr>
      </p:pic>
      <p:pic>
        <p:nvPicPr>
          <p:cNvPr id="5" name="图片 4" descr="]0)5U4_`L$CJ{ZILKD]F{Q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545" y="1624330"/>
            <a:ext cx="5581650" cy="2352675"/>
          </a:xfrm>
          <a:prstGeom prst="rect">
            <a:avLst/>
          </a:prstGeom>
        </p:spPr>
      </p:pic>
      <p:pic>
        <p:nvPicPr>
          <p:cNvPr id="6" name="图片 5" descr="E8$8D2((135~}@YW{}_`%E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740" y="3977005"/>
            <a:ext cx="5800725" cy="1628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04-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生成树机制实验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IG~3NQ[[$)PBN$9[YJ%~XT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4570" y="1825625"/>
            <a:ext cx="6010275" cy="4752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04-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生成树机制实验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Q60BGVBT])]34WX(Y5M@NV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162685"/>
            <a:ext cx="4434840" cy="5570855"/>
          </a:xfrm>
          <a:prstGeom prst="rect">
            <a:avLst/>
          </a:prstGeom>
        </p:spPr>
      </p:pic>
      <p:pic>
        <p:nvPicPr>
          <p:cNvPr id="5" name="图片 4" descr="%XMB[XLP~~I)FWI1@Y9OEU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835" y="1998345"/>
            <a:ext cx="5981700" cy="3152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04-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生成树机制实验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VKA8U80ZY3[7BMDQ9WM7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890" y="1825625"/>
            <a:ext cx="4747260" cy="2049780"/>
          </a:xfrm>
          <a:prstGeom prst="rect">
            <a:avLst/>
          </a:prstGeom>
        </p:spPr>
      </p:pic>
      <p:pic>
        <p:nvPicPr>
          <p:cNvPr id="5" name="图片 4" descr="$_4F[PD6Y%PFW1($[5UN7H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4022725"/>
            <a:ext cx="4585970" cy="2265680"/>
          </a:xfrm>
          <a:prstGeom prst="rect">
            <a:avLst/>
          </a:prstGeom>
        </p:spPr>
      </p:pic>
      <p:pic>
        <p:nvPicPr>
          <p:cNvPr id="6" name="图片 5" descr="~Z2~(LB)HB8E2%]8CUHLO~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830" y="1504950"/>
            <a:ext cx="5143500" cy="441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04-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生成树机制实验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[TRW8O3)UK`JE}_9N5D$E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905" y="1624330"/>
            <a:ext cx="5724525" cy="2466975"/>
          </a:xfrm>
          <a:prstGeom prst="rect">
            <a:avLst/>
          </a:prstGeom>
        </p:spPr>
      </p:pic>
      <p:pic>
        <p:nvPicPr>
          <p:cNvPr id="5" name="图片 4" descr="9J1FX$@`3D83EWD[OEVY`1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355" y="1624330"/>
            <a:ext cx="5857875" cy="4324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04-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生成树机制实验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BFLME3(9P5{D_SJO%O9QEO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25880"/>
            <a:ext cx="5326380" cy="5234305"/>
          </a:xfrm>
          <a:prstGeom prst="rect">
            <a:avLst/>
          </a:prstGeom>
        </p:spPr>
      </p:pic>
      <p:pic>
        <p:nvPicPr>
          <p:cNvPr id="5" name="图片 4" descr="LTG3WTQ)P4)GQB$}8I33`K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045" y="2492375"/>
            <a:ext cx="5067300" cy="1628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05-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数据包队列管理实验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QTET}G4(NBLIYY$8_M~N9(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265" y="1624330"/>
            <a:ext cx="6934200" cy="4505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05-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数据包队列管理实验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F]7[S`7KC0C404O93~Z7TX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810" y="1689735"/>
            <a:ext cx="5044440" cy="3477895"/>
          </a:xfrm>
          <a:prstGeom prst="rect">
            <a:avLst/>
          </a:prstGeom>
        </p:spPr>
      </p:pic>
      <p:pic>
        <p:nvPicPr>
          <p:cNvPr id="5" name="图片 4" descr="_]TS0}]VB)MZ(34AD4L1K7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860" y="1689735"/>
            <a:ext cx="5622290" cy="3738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02-socket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应用编程实验</a:t>
            </a:r>
            <a:endParaRPr lang="zh-CN" altLang="en-US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>
            <a:normAutofit fontScale="70000"/>
          </a:bodyPr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(i)443 端口 404 Not Found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这个端口最简单，因为没有发送文件的任务。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首先通过SSL_read得到一个https请求，并且将其写入buf中，返回值bytes表示是否接收成功。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27-35行是读取buf中有关于URL的信息，因为我们已经指定实验内容中所有https请求都是get，并且根据https的请求报文格式，知道URL是GET空格&lt;URL&gt;空格，所以可以再设置一个新的字符串string来接收，最后需要加上‘\0’至此，将https请求中的文件地址信息储存在了string中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接下来，就是要确定请求的文件是否在服务器的文件夹中，定义一个FILE类型的指针，通过fopen（）函数来确定是否能够打开成功，打开成功说明文件存在，不成功说明文件不存在。404对应于文件不存在的情况。rb表示读取二进制文件，不存在则直接设置response信息，并通过SSL_write()来发送给客户端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7" name="图片 7" descr="D76W~UGIP1353)J%6`M1]{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8140" y="1624330"/>
            <a:ext cx="5143500" cy="1390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770" y="2081667"/>
            <a:ext cx="6218459" cy="26946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02-socket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应用编程实验</a:t>
            </a:r>
            <a:endParaRPr lang="zh-CN" altLang="en-US"/>
          </a:p>
        </p:txBody>
      </p:sp>
      <p:pic>
        <p:nvPicPr>
          <p:cNvPr id="6" name="图片 6" descr="$C08E[)V23~`3[@FE5O)8W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0110" y="1825625"/>
            <a:ext cx="5351145" cy="4351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02-socket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应用编程实验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（ii）443端口　206 Partial Content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接下来文件成功打开了，说明至少存在或者存在文件的部分。所以接下来需要对https的报文请求的字段名进行判断，找到其中是否有range信息。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观察请求格式可以发现，首先我们需要跳过第一行，后面得到请求头部，但不清楚具体有几行请求头部，只能通过两个连续的回车换行得到，所以需要设置变量i来对buf中的信息进行遍历，遍历从第二行的每个字段名，将其与＂Range”进行判断，利用&lt;string.h&gt;库函数中存在的判断字符串是否存在某个子串的strstr函数。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02-socket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应用编程实验</a:t>
            </a:r>
            <a:endParaRPr lang="zh-CN" altLang="en-US"/>
          </a:p>
        </p:txBody>
      </p:sp>
      <p:pic>
        <p:nvPicPr>
          <p:cNvPr id="8" name="图片 8" descr="K@@24ZSNJ8QL_1IF]V$_~}L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61640" y="1871980"/>
            <a:ext cx="6267450" cy="4257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02-socket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应用编程实验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设置find用来表示，是否找到了这样的匹配字段，如果找到了，则设置find=1，说明这属于206的情况，否则属于202的情况。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首先44行设置find判断是属于哪一种情况，接着设置l，l是后续用于处理partial的部分信息的文件开始与结束的标记，用于判断最终发送的文件是从哪个字节开始，到哪个字节结束。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然后进行i的循环，一直到第一行结束（因为字段名在第二行开始），最后再i++，表明从第二行开始读取字段名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02-socket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应用编程实验</a:t>
            </a:r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49-52行表明，我们读取了到冒号之前的内容，进入新定义的字符串lines，这就完成了第一个字段名的录入。接下来需要考虑，如果读到Range：后面的值应该是100-200，或者bytes=100-200，或者100－类似的这三种情况，所以我们需要设置一个新的字符串来存储字段名后定义的值：buf_206_range，它需要用l进行赋值和遍历，从与字段名同一行的：之后的第一个字符开始，到最后的换行符结束。（其实大多数情况下，这个值并不是Range字段对应的值。）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53-59行完成对于字段名所对应的值的录入。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60-64行进行字符串的比较操作，判断lines中是否含有＂Range＂作为字串，如果有，则设置find=1，标记找到，并退出循环。否则继续循环直到达到https报文请求的末尾。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11.xml><?xml version="1.0" encoding="utf-8"?>
<p:tagLst xmlns:p="http://schemas.openxmlformats.org/presentationml/2006/main">
  <p:tag name="COMMONDATA" val="eyJoZGlkIjoiNTQ3NTc0MjM1NGRiN2Q4OWRkZWFkZTkwZDA2ZGY2NjgifQ==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4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6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7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8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C80E00"/>
      </a:accent1>
      <a:accent2>
        <a:srgbClr val="FE9600"/>
      </a:accent2>
      <a:accent3>
        <a:srgbClr val="0578C9"/>
      </a:accent3>
      <a:accent4>
        <a:srgbClr val="FF7100"/>
      </a:accent4>
      <a:accent5>
        <a:srgbClr val="FE9D00"/>
      </a:accent5>
      <a:accent6>
        <a:srgbClr val="D93700"/>
      </a:accent6>
      <a:hlink>
        <a:srgbClr val="4472C4"/>
      </a:hlink>
      <a:folHlink>
        <a:srgbClr val="BFBFBF"/>
      </a:folHlink>
    </a:clrScheme>
    <a:fontScheme name="雅黑A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80E00"/>
    </a:accent1>
    <a:accent2>
      <a:srgbClr val="FE9600"/>
    </a:accent2>
    <a:accent3>
      <a:srgbClr val="0578C9"/>
    </a:accent3>
    <a:accent4>
      <a:srgbClr val="FF7100"/>
    </a:accent4>
    <a:accent5>
      <a:srgbClr val="FE9D00"/>
    </a:accent5>
    <a:accent6>
      <a:srgbClr val="D93700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80E00"/>
    </a:accent1>
    <a:accent2>
      <a:srgbClr val="FE9600"/>
    </a:accent2>
    <a:accent3>
      <a:srgbClr val="0578C9"/>
    </a:accent3>
    <a:accent4>
      <a:srgbClr val="FF7100"/>
    </a:accent4>
    <a:accent5>
      <a:srgbClr val="FE9D00"/>
    </a:accent5>
    <a:accent6>
      <a:srgbClr val="D93700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80E00"/>
    </a:accent1>
    <a:accent2>
      <a:srgbClr val="FE9600"/>
    </a:accent2>
    <a:accent3>
      <a:srgbClr val="0578C9"/>
    </a:accent3>
    <a:accent4>
      <a:srgbClr val="FF7100"/>
    </a:accent4>
    <a:accent5>
      <a:srgbClr val="FE9D00"/>
    </a:accent5>
    <a:accent6>
      <a:srgbClr val="D93700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3826</Words>
  <Application>WPS 演示</Application>
  <PresentationFormat>宽屏</PresentationFormat>
  <Paragraphs>150</Paragraphs>
  <Slides>40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Impact</vt:lpstr>
      <vt:lpstr>Times New Roman</vt:lpstr>
      <vt:lpstr>Calibri</vt:lpstr>
      <vt:lpstr>Arial Unicode MS</vt:lpstr>
      <vt:lpstr>等线</vt:lpstr>
      <vt:lpstr>楷体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WJT</dc:creator>
  <cp:lastModifiedBy>唐宇菲@</cp:lastModifiedBy>
  <cp:revision>103</cp:revision>
  <dcterms:created xsi:type="dcterms:W3CDTF">2018-08-12T03:36:00Z</dcterms:created>
  <dcterms:modified xsi:type="dcterms:W3CDTF">2022-05-18T03:51:55Z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B5AF4FCE2719445096EA8435A1401EF6</vt:lpwstr>
  </property>
  <property fmtid="{D5CDD505-2E9C-101B-9397-08002B2CF9AE}" pid="3" name="KSOProductBuildVer">
    <vt:lpwstr>2052-11.1.0.11691</vt:lpwstr>
  </property>
</Properties>
</file>